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57" r:id="rId3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15-17 yrs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</c:v>
                </c:pt>
                <c:pt idx="1">
                  <c:v>27</c:v>
                </c:pt>
                <c:pt idx="2">
                  <c:v>17</c:v>
                </c:pt>
                <c:pt idx="3">
                  <c:v>35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10-14 yrs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12</c:v>
                </c:pt>
                <c:pt idx="3">
                  <c:v>15</c:v>
                </c:pt>
                <c:pt idx="4">
                  <c:v>14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5-9 yrs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31584"/>
        <c:axId val="74933376"/>
      </c:barChart>
      <c:catAx>
        <c:axId val="7493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4933376"/>
        <c:crosses val="autoZero"/>
        <c:auto val="1"/>
        <c:lblAlgn val="ctr"/>
        <c:lblOffset val="100"/>
        <c:noMultiLvlLbl val="0"/>
      </c:catAx>
      <c:valAx>
        <c:axId val="74933376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74931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254763293477206"/>
          <c:y val="0.21918632988964556"/>
          <c:w val="0.18282273743559832"/>
          <c:h val="0.2810240121326692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0.81481</cdr:x>
      <cdr:y>0.47141</cdr:y>
    </cdr:from>
    <cdr:to>
      <cdr:x>1</cdr:x>
      <cdr:y>0.80814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05600" y="2133600"/>
          <a:ext cx="1524000" cy="152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endParaRPr lang="en-US" sz="1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0B6D878-2DD0-4D84-962D-ACDCF5E4975E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9B9DBB3-0AF3-460C-941A-BEEE25A18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4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DCA9D-475E-43DC-8915-EF9C22D62E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73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E6D6E23-4A07-4CEB-AD4D-1D5256E23EC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21260D-1731-46C7-A356-93A9F0A700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147785"/>
              </p:ext>
            </p:extLst>
          </p:nvPr>
        </p:nvGraphicFramePr>
        <p:xfrm>
          <a:off x="457200" y="15240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bg2">
                    <a:lumMod val="50000"/>
                  </a:schemeClr>
                </a:solidFill>
                <a:effectLst/>
              </a:rPr>
              <a:t>5 </a:t>
            </a:r>
            <a:r>
              <a:rPr lang="en-US" b="0">
                <a:solidFill>
                  <a:schemeClr val="bg2">
                    <a:lumMod val="50000"/>
                  </a:schemeClr>
                </a:solidFill>
                <a:effectLst/>
              </a:rPr>
              <a:t>Year </a:t>
            </a:r>
            <a:r>
              <a:rPr lang="en-US" b="0" smtClean="0">
                <a:solidFill>
                  <a:schemeClr val="bg2">
                    <a:lumMod val="50000"/>
                  </a:schemeClr>
                </a:solidFill>
                <a:effectLst/>
              </a:rPr>
              <a:t>Youth Suicide </a:t>
            </a:r>
            <a:r>
              <a:rPr lang="en-US" b="0" dirty="0" smtClean="0">
                <a:solidFill>
                  <a:schemeClr val="bg2">
                    <a:lumMod val="50000"/>
                  </a:schemeClr>
                </a:solidFill>
                <a:effectLst/>
              </a:rPr>
              <a:t>Deaths </a:t>
            </a:r>
            <a:r>
              <a:rPr lang="en-US" b="0" dirty="0">
                <a:solidFill>
                  <a:schemeClr val="bg2">
                    <a:lumMod val="50000"/>
                  </a:schemeClr>
                </a:solidFill>
                <a:effectLst/>
              </a:rPr>
              <a:t>For Georgia: 2012-2016</a:t>
            </a:r>
            <a:endParaRPr lang="en-US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5769" y="3962400"/>
            <a:ext cx="190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Totals by Year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2012</a:t>
            </a:r>
            <a:r>
              <a:rPr lang="en-US" sz="1600" dirty="0"/>
              <a:t>-32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2013</a:t>
            </a:r>
            <a:r>
              <a:rPr lang="en-US" sz="1600" dirty="0"/>
              <a:t>-36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2014</a:t>
            </a:r>
            <a:r>
              <a:rPr lang="en-US" sz="1600" dirty="0"/>
              <a:t>-30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2015</a:t>
            </a:r>
            <a:r>
              <a:rPr lang="en-US" sz="1600" dirty="0"/>
              <a:t>-51</a:t>
            </a:r>
          </a:p>
          <a:p>
            <a:r>
              <a:rPr lang="en-US" sz="1600" dirty="0">
                <a:solidFill>
                  <a:srgbClr val="FF0000"/>
                </a:solidFill>
              </a:rPr>
              <a:t>2016</a:t>
            </a:r>
            <a:r>
              <a:rPr lang="en-US" sz="1600" dirty="0"/>
              <a:t>-35*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400" y="59436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2016 data is not all inclusive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6600" y="6251377"/>
            <a:ext cx="411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Child Fatality Review Unit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4731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chemeClr val="bg2">
                    <a:lumMod val="75000"/>
                  </a:schemeClr>
                </a:solidFill>
                <a:effectLst/>
              </a:rPr>
              <a:t>Youth Suicide Data for Georgia: 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5410200"/>
            <a:ext cx="4267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Source: GBI Child Fatality Review Unit</a:t>
            </a:r>
          </a:p>
          <a:p>
            <a:endParaRPr lang="en-US" dirty="0"/>
          </a:p>
        </p:txBody>
      </p:sp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666176"/>
              </p:ext>
            </p:extLst>
          </p:nvPr>
        </p:nvGraphicFramePr>
        <p:xfrm>
          <a:off x="4343400" y="2362200"/>
          <a:ext cx="4572002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800"/>
                <a:gridCol w="914400"/>
                <a:gridCol w="762000"/>
                <a:gridCol w="776530"/>
                <a:gridCol w="671272"/>
              </a:tblGrid>
              <a:tr h="415686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>
                          <a:effectLst/>
                          <a:latin typeface="+mj-lt"/>
                        </a:rPr>
                        <a:t>5 to 9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>
                          <a:effectLst/>
                          <a:latin typeface="+mj-lt"/>
                        </a:rPr>
                        <a:t>10 to 14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>
                          <a:effectLst/>
                          <a:latin typeface="+mj-lt"/>
                        </a:rPr>
                        <a:t>15 to 17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>
                          <a:effectLst/>
                          <a:latin typeface="+mj-lt"/>
                        </a:rPr>
                        <a:t>Total</a:t>
                      </a:r>
                      <a:endParaRPr lang="en-US" sz="11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8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Gunshots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38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Hangings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60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Overdose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</a:rPr>
                        <a:t>1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</a:rPr>
                        <a:t>1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</a:rPr>
                        <a:t>2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41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13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18</a:t>
                      </a:r>
                      <a:endParaRPr lang="en-US" sz="11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4041998" cy="3176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165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76</Words>
  <Application>Microsoft Office PowerPoint</Application>
  <PresentationFormat>On-screen Show (4:3)</PresentationFormat>
  <Paragraphs>36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5 Year Youth Suicide Deaths For Georgia: 2012-2016</vt:lpstr>
      <vt:lpstr>Youth Suicide Data for Georgia: 2017</vt:lpstr>
    </vt:vector>
  </TitlesOfParts>
  <Company>Georgia Bureau of Investigations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Year Suicide Death Trends For Georgia: 2012-2016</dc:title>
  <dc:creator>Jones, Shevon A</dc:creator>
  <cp:lastModifiedBy>Jones, Shevon A</cp:lastModifiedBy>
  <cp:revision>5</cp:revision>
  <cp:lastPrinted>2017-05-19T18:31:45Z</cp:lastPrinted>
  <dcterms:created xsi:type="dcterms:W3CDTF">2017-05-18T20:45:28Z</dcterms:created>
  <dcterms:modified xsi:type="dcterms:W3CDTF">2017-05-19T18:37:00Z</dcterms:modified>
</cp:coreProperties>
</file>