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sldIdLst>
    <p:sldId id="259" r:id="rId2"/>
    <p:sldId id="257" r:id="rId3"/>
  </p:sldIdLst>
  <p:sldSz cx="9144000" cy="6858000" type="screen4x3"/>
  <p:notesSz cx="6950075" cy="92360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5" d="100"/>
          <a:sy n="85" d="100"/>
        </p:scale>
        <p:origin x="1152" y="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15-17 yrs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Sheet1!$A$2:$A$6</c:f>
              <c:numCache>
                <c:formatCode>General</c:formatCode>
                <c:ptCount val="5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</c:numCache>
            </c:numRef>
          </c:cat>
          <c:val>
            <c:numRef>
              <c:f>Sheet1!$B$2:$B$6</c:f>
              <c:numCache>
                <c:formatCode>General</c:formatCode>
                <c:ptCount val="5"/>
                <c:pt idx="0">
                  <c:v>24</c:v>
                </c:pt>
                <c:pt idx="1">
                  <c:v>27</c:v>
                </c:pt>
                <c:pt idx="2">
                  <c:v>17</c:v>
                </c:pt>
                <c:pt idx="3">
                  <c:v>35</c:v>
                </c:pt>
                <c:pt idx="4">
                  <c:v>21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C9F-422A-AAFE-13E04EE26377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10-14 yrs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Sheet1!$A$2:$A$6</c:f>
              <c:numCache>
                <c:formatCode>General</c:formatCode>
                <c:ptCount val="5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</c:numCache>
            </c:numRef>
          </c:cat>
          <c:val>
            <c:numRef>
              <c:f>Sheet1!$C$2:$C$6</c:f>
              <c:numCache>
                <c:formatCode>General</c:formatCode>
                <c:ptCount val="5"/>
                <c:pt idx="0">
                  <c:v>7</c:v>
                </c:pt>
                <c:pt idx="1">
                  <c:v>12</c:v>
                </c:pt>
                <c:pt idx="2">
                  <c:v>12</c:v>
                </c:pt>
                <c:pt idx="3">
                  <c:v>15</c:v>
                </c:pt>
                <c:pt idx="4">
                  <c:v>14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C9F-422A-AAFE-13E04EE26377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5-9 yrs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Sheet1!$A$2:$A$6</c:f>
              <c:numCache>
                <c:formatCode>General</c:formatCode>
                <c:ptCount val="5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</c:numCache>
            </c:numRef>
          </c:cat>
          <c:val>
            <c:numRef>
              <c:f>Sheet1!$D$2:$D$6</c:f>
              <c:numCache>
                <c:formatCode>General</c:formatCode>
                <c:ptCount val="5"/>
                <c:pt idx="0">
                  <c:v>1</c:v>
                </c:pt>
                <c:pt idx="1">
                  <c:v>0</c:v>
                </c:pt>
                <c:pt idx="2">
                  <c:v>1</c:v>
                </c:pt>
                <c:pt idx="3">
                  <c:v>1</c:v>
                </c:pt>
                <c:pt idx="4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6C9F-422A-AAFE-13E04EE2637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74931584"/>
        <c:axId val="74933376"/>
      </c:barChart>
      <c:catAx>
        <c:axId val="7493158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74933376"/>
        <c:crosses val="autoZero"/>
        <c:auto val="1"/>
        <c:lblAlgn val="ctr"/>
        <c:lblOffset val="100"/>
        <c:noMultiLvlLbl val="0"/>
      </c:catAx>
      <c:valAx>
        <c:axId val="74933376"/>
        <c:scaling>
          <c:orientation val="minMax"/>
        </c:scaling>
        <c:delete val="0"/>
        <c:axPos val="l"/>
        <c:majorGridlines/>
        <c:numFmt formatCode="General" sourceLinked="0"/>
        <c:majorTickMark val="out"/>
        <c:minorTickMark val="none"/>
        <c:tickLblPos val="nextTo"/>
        <c:crossAx val="74931584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81254763293477206"/>
          <c:y val="0.21918632988964556"/>
          <c:w val="0.18282273743559832"/>
          <c:h val="0.28102401213266925"/>
        </c:manualLayout>
      </c:layout>
      <c:overlay val="0"/>
      <c:txPr>
        <a:bodyPr/>
        <a:lstStyle/>
        <a:p>
          <a:pPr>
            <a:defRPr sz="1600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0.81481</cdr:x>
      <cdr:y>0.47141</cdr:y>
    </cdr:from>
    <cdr:to>
      <cdr:x>1</cdr:x>
      <cdr:y>0.80814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6705600" y="2133600"/>
          <a:ext cx="1524000" cy="1524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l"/>
          <a:endParaRPr lang="en-US" sz="1200" dirty="0"/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11699" cy="461804"/>
          </a:xfrm>
          <a:prstGeom prst="rect">
            <a:avLst/>
          </a:prstGeom>
        </p:spPr>
        <p:txBody>
          <a:bodyPr vert="horz" lIns="92492" tIns="46246" rIns="92492" bIns="46246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36768" y="0"/>
            <a:ext cx="3011699" cy="461804"/>
          </a:xfrm>
          <a:prstGeom prst="rect">
            <a:avLst/>
          </a:prstGeom>
        </p:spPr>
        <p:txBody>
          <a:bodyPr vert="horz" lIns="92492" tIns="46246" rIns="92492" bIns="46246" rtlCol="0"/>
          <a:lstStyle>
            <a:lvl1pPr algn="r">
              <a:defRPr sz="1200"/>
            </a:lvl1pPr>
          </a:lstStyle>
          <a:p>
            <a:fld id="{80B6D878-2DD0-4D84-962D-ACDCF5E4975E}" type="datetimeFigureOut">
              <a:rPr lang="en-US" smtClean="0"/>
              <a:t>5/19/2017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692150"/>
            <a:ext cx="4619625" cy="34639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492" tIns="46246" rIns="92492" bIns="46246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5008" y="4387136"/>
            <a:ext cx="5560060" cy="4156234"/>
          </a:xfrm>
          <a:prstGeom prst="rect">
            <a:avLst/>
          </a:prstGeom>
        </p:spPr>
        <p:txBody>
          <a:bodyPr vert="horz" lIns="92492" tIns="46246" rIns="92492" bIns="46246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772668"/>
            <a:ext cx="3011699" cy="461804"/>
          </a:xfrm>
          <a:prstGeom prst="rect">
            <a:avLst/>
          </a:prstGeom>
        </p:spPr>
        <p:txBody>
          <a:bodyPr vert="horz" lIns="92492" tIns="46246" rIns="92492" bIns="46246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36768" y="8772668"/>
            <a:ext cx="3011699" cy="461804"/>
          </a:xfrm>
          <a:prstGeom prst="rect">
            <a:avLst/>
          </a:prstGeom>
        </p:spPr>
        <p:txBody>
          <a:bodyPr vert="horz" lIns="92492" tIns="46246" rIns="92492" bIns="46246" rtlCol="0" anchor="b"/>
          <a:lstStyle>
            <a:lvl1pPr algn="r">
              <a:defRPr sz="1200"/>
            </a:lvl1pPr>
          </a:lstStyle>
          <a:p>
            <a:fld id="{09B9DBB3-0AF3-460C-941A-BEEE25A18B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1146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CDCA9D-475E-43DC-8915-EF9C22D62E57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97738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9E6D6E23-4A07-4CEB-AD4D-1D5256E23EC7}" type="datetimeFigureOut">
              <a:rPr lang="en-US" smtClean="0"/>
              <a:t>5/19/2017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921260D-1731-46C7-A356-93A9F0A7000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D6E23-4A07-4CEB-AD4D-1D5256E23EC7}" type="datetimeFigureOut">
              <a:rPr lang="en-US" smtClean="0"/>
              <a:t>5/19/2017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21260D-1731-46C7-A356-93A9F0A7000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D6E23-4A07-4CEB-AD4D-1D5256E23EC7}" type="datetimeFigureOut">
              <a:rPr lang="en-US" smtClean="0"/>
              <a:t>5/19/2017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21260D-1731-46C7-A356-93A9F0A7000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D6E23-4A07-4CEB-AD4D-1D5256E23EC7}" type="datetimeFigureOut">
              <a:rPr lang="en-US" smtClean="0"/>
              <a:t>5/19/2017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21260D-1731-46C7-A356-93A9F0A7000E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D6E23-4A07-4CEB-AD4D-1D5256E23EC7}" type="datetimeFigureOut">
              <a:rPr lang="en-US" smtClean="0"/>
              <a:t>5/19/2017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21260D-1731-46C7-A356-93A9F0A7000E}" type="slidenum">
              <a:rPr lang="en-US" smtClean="0"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D6E23-4A07-4CEB-AD4D-1D5256E23EC7}" type="datetimeFigureOut">
              <a:rPr lang="en-US" smtClean="0"/>
              <a:t>5/19/2017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21260D-1731-46C7-A356-93A9F0A7000E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D6E23-4A07-4CEB-AD4D-1D5256E23EC7}" type="datetimeFigureOut">
              <a:rPr lang="en-US" smtClean="0"/>
              <a:t>5/19/2017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21260D-1731-46C7-A356-93A9F0A7000E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D6E23-4A07-4CEB-AD4D-1D5256E23EC7}" type="datetimeFigureOut">
              <a:rPr lang="en-US" smtClean="0"/>
              <a:t>5/19/2017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21260D-1731-46C7-A356-93A9F0A7000E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D6E23-4A07-4CEB-AD4D-1D5256E23EC7}" type="datetimeFigureOut">
              <a:rPr lang="en-US" smtClean="0"/>
              <a:t>5/19/2017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21260D-1731-46C7-A356-93A9F0A7000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9E6D6E23-4A07-4CEB-AD4D-1D5256E23EC7}" type="datetimeFigureOut">
              <a:rPr lang="en-US" smtClean="0"/>
              <a:t>5/19/2017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21260D-1731-46C7-A356-93A9F0A7000E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9E6D6E23-4A07-4CEB-AD4D-1D5256E23EC7}" type="datetimeFigureOut">
              <a:rPr lang="en-US" smtClean="0"/>
              <a:t>5/19/2017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921260D-1731-46C7-A356-93A9F0A7000E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9E6D6E23-4A07-4CEB-AD4D-1D5256E23EC7}" type="datetimeFigureOut">
              <a:rPr lang="en-US" smtClean="0"/>
              <a:t>5/19/2017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B921260D-1731-46C7-A356-93A9F0A7000E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52147785"/>
              </p:ext>
            </p:extLst>
          </p:nvPr>
        </p:nvGraphicFramePr>
        <p:xfrm>
          <a:off x="457200" y="1524000"/>
          <a:ext cx="8229600" cy="45259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b="0" dirty="0">
                <a:solidFill>
                  <a:schemeClr val="bg2">
                    <a:lumMod val="50000"/>
                  </a:schemeClr>
                </a:solidFill>
                <a:effectLst/>
              </a:rPr>
              <a:t>5 </a:t>
            </a:r>
            <a:r>
              <a:rPr lang="en-US" b="0">
                <a:solidFill>
                  <a:schemeClr val="bg2">
                    <a:lumMod val="50000"/>
                  </a:schemeClr>
                </a:solidFill>
                <a:effectLst/>
              </a:rPr>
              <a:t>Year Youth Suicide </a:t>
            </a:r>
            <a:r>
              <a:rPr lang="en-US" b="0" dirty="0">
                <a:solidFill>
                  <a:schemeClr val="bg2">
                    <a:lumMod val="50000"/>
                  </a:schemeClr>
                </a:solidFill>
                <a:effectLst/>
              </a:rPr>
              <a:t>Deaths For Georgia: 2012-2016</a:t>
            </a:r>
            <a:endParaRPr lang="en-US" dirty="0">
              <a:solidFill>
                <a:schemeClr val="bg2">
                  <a:lumMod val="50000"/>
                </a:schemeClr>
              </a:solidFill>
              <a:effectLst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165769" y="3962400"/>
            <a:ext cx="19050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FF0000"/>
                </a:solidFill>
              </a:rPr>
              <a:t>Totals by Year</a:t>
            </a:r>
          </a:p>
          <a:p>
            <a:r>
              <a:rPr lang="en-US" sz="1600" dirty="0">
                <a:solidFill>
                  <a:srgbClr val="FF0000"/>
                </a:solidFill>
              </a:rPr>
              <a:t>2012</a:t>
            </a:r>
            <a:r>
              <a:rPr lang="en-US" sz="1600" dirty="0"/>
              <a:t>-32</a:t>
            </a:r>
          </a:p>
          <a:p>
            <a:r>
              <a:rPr lang="en-US" sz="1600" dirty="0">
                <a:solidFill>
                  <a:srgbClr val="FF0000"/>
                </a:solidFill>
              </a:rPr>
              <a:t>2013</a:t>
            </a:r>
            <a:r>
              <a:rPr lang="en-US" sz="1600" dirty="0"/>
              <a:t>-36</a:t>
            </a:r>
          </a:p>
          <a:p>
            <a:r>
              <a:rPr lang="en-US" sz="1600" dirty="0">
                <a:solidFill>
                  <a:srgbClr val="FF0000"/>
                </a:solidFill>
              </a:rPr>
              <a:t>2014</a:t>
            </a:r>
            <a:r>
              <a:rPr lang="en-US" sz="1600" dirty="0"/>
              <a:t>-30</a:t>
            </a:r>
          </a:p>
          <a:p>
            <a:r>
              <a:rPr lang="en-US" sz="1600" dirty="0">
                <a:solidFill>
                  <a:srgbClr val="FF0000"/>
                </a:solidFill>
              </a:rPr>
              <a:t>2015</a:t>
            </a:r>
            <a:r>
              <a:rPr lang="en-US" sz="1600" dirty="0"/>
              <a:t>-51</a:t>
            </a:r>
          </a:p>
          <a:p>
            <a:r>
              <a:rPr lang="en-US" sz="1600" dirty="0">
                <a:solidFill>
                  <a:srgbClr val="FF0000"/>
                </a:solidFill>
              </a:rPr>
              <a:t>2016</a:t>
            </a:r>
            <a:r>
              <a:rPr lang="en-US" sz="1600" dirty="0"/>
              <a:t>-35*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248400" y="5943600"/>
            <a:ext cx="3048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* 2016 data is not all inclusive 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3276600" y="6251377"/>
            <a:ext cx="4114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Source: Child Fatality Review Unit </a:t>
            </a:r>
          </a:p>
        </p:txBody>
      </p:sp>
    </p:spTree>
    <p:extLst>
      <p:ext uri="{BB962C8B-B14F-4D97-AF65-F5344CB8AC3E}">
        <p14:creationId xmlns:p14="http://schemas.microsoft.com/office/powerpoint/2010/main" val="25473151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4400" dirty="0">
                <a:solidFill>
                  <a:schemeClr val="bg2">
                    <a:lumMod val="75000"/>
                  </a:schemeClr>
                </a:solidFill>
                <a:effectLst/>
              </a:rPr>
              <a:t>Youth Suicide Data for Georgia: 2017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3124200" y="5410200"/>
            <a:ext cx="4267200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Source: GBI Child Fatality Review Unit</a:t>
            </a:r>
          </a:p>
          <a:p>
            <a:endParaRPr lang="en-US" dirty="0"/>
          </a:p>
        </p:txBody>
      </p:sp>
      <p:graphicFrame>
        <p:nvGraphicFramePr>
          <p:cNvPr id="10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61666176"/>
              </p:ext>
            </p:extLst>
          </p:nvPr>
        </p:nvGraphicFramePr>
        <p:xfrm>
          <a:off x="4343400" y="2362200"/>
          <a:ext cx="4572002" cy="21336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447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7653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7127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15686">
                <a:tc>
                  <a:txBody>
                    <a:bodyPr/>
                    <a:lstStyle/>
                    <a:p>
                      <a:endParaRPr lang="en-US" sz="1100" dirty="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u="sng" dirty="0">
                          <a:effectLst/>
                          <a:latin typeface="+mj-lt"/>
                        </a:rPr>
                        <a:t>5 to 9</a:t>
                      </a:r>
                      <a:endParaRPr lang="en-US" sz="110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u="sng" dirty="0">
                          <a:effectLst/>
                          <a:latin typeface="+mj-lt"/>
                        </a:rPr>
                        <a:t>10 to 14</a:t>
                      </a:r>
                      <a:endParaRPr lang="en-US" sz="110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u="sng">
                          <a:effectLst/>
                          <a:latin typeface="+mj-lt"/>
                        </a:rPr>
                        <a:t>15 to 17</a:t>
                      </a:r>
                      <a:endParaRPr lang="en-US" sz="110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u="sng">
                          <a:effectLst/>
                          <a:latin typeface="+mj-lt"/>
                        </a:rPr>
                        <a:t>Total</a:t>
                      </a:r>
                      <a:endParaRPr lang="en-US" sz="110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382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dirty="0">
                          <a:effectLst/>
                          <a:latin typeface="+mn-lt"/>
                          <a:ea typeface="+mn-ea"/>
                          <a:cs typeface="+mn-cs"/>
                        </a:rPr>
                        <a:t>Gunshots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+mj-lt"/>
                          <a:ea typeface="+mn-ea"/>
                          <a:cs typeface="+mn-cs"/>
                        </a:rPr>
                        <a:t>1</a:t>
                      </a:r>
                      <a:endParaRPr lang="en-US" sz="110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dirty="0">
                          <a:effectLst/>
                          <a:latin typeface="+mj-lt"/>
                          <a:ea typeface="+mn-ea"/>
                          <a:cs typeface="+mn-cs"/>
                        </a:rPr>
                        <a:t>2</a:t>
                      </a:r>
                      <a:endParaRPr lang="en-US" sz="110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dirty="0">
                          <a:effectLst/>
                          <a:latin typeface="+mj-lt"/>
                          <a:ea typeface="+mn-ea"/>
                          <a:cs typeface="+mn-cs"/>
                        </a:rPr>
                        <a:t>7</a:t>
                      </a:r>
                      <a:endParaRPr lang="en-US" sz="110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dirty="0">
                          <a:effectLst/>
                          <a:latin typeface="+mj-lt"/>
                          <a:ea typeface="+mn-ea"/>
                          <a:cs typeface="+mn-cs"/>
                        </a:rPr>
                        <a:t>10</a:t>
                      </a:r>
                      <a:endParaRPr lang="en-US" sz="110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1382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dirty="0">
                          <a:effectLst/>
                          <a:latin typeface="+mj-lt"/>
                          <a:ea typeface="Calibri"/>
                          <a:cs typeface="Times New Roman"/>
                        </a:rPr>
                        <a:t>Hangings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+mj-lt"/>
                          <a:ea typeface="Calibri"/>
                          <a:cs typeface="Times New Roman"/>
                        </a:rPr>
                        <a:t>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dirty="0">
                          <a:effectLst/>
                          <a:latin typeface="+mj-lt"/>
                          <a:ea typeface="Calibri"/>
                          <a:cs typeface="Times New Roman"/>
                        </a:rPr>
                        <a:t>1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dirty="0">
                          <a:effectLst/>
                          <a:latin typeface="+mj-lt"/>
                          <a:ea typeface="Calibri"/>
                          <a:cs typeface="Times New Roman"/>
                        </a:rPr>
                        <a:t>5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dirty="0">
                          <a:effectLst/>
                          <a:latin typeface="+mj-lt"/>
                          <a:ea typeface="Calibri"/>
                          <a:cs typeface="Times New Roman"/>
                        </a:rPr>
                        <a:t>6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26069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dirty="0">
                          <a:effectLst/>
                          <a:latin typeface="+mn-lt"/>
                          <a:ea typeface="+mn-ea"/>
                          <a:cs typeface="+mn-cs"/>
                        </a:rPr>
                        <a:t>Overdose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+mj-lt"/>
                          <a:ea typeface="+mn-ea"/>
                          <a:cs typeface="+mn-cs"/>
                        </a:rPr>
                        <a:t>0</a:t>
                      </a:r>
                      <a:endParaRPr lang="en-US" sz="110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dirty="0">
                          <a:effectLst/>
                          <a:latin typeface="+mj-lt"/>
                        </a:rPr>
                        <a:t>1</a:t>
                      </a:r>
                      <a:endParaRPr lang="en-US" sz="110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+mj-lt"/>
                        </a:rPr>
                        <a:t>1</a:t>
                      </a:r>
                      <a:endParaRPr lang="en-US" sz="110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dirty="0">
                          <a:effectLst/>
                          <a:latin typeface="+mj-lt"/>
                        </a:rPr>
                        <a:t>2</a:t>
                      </a:r>
                      <a:endParaRPr lang="en-US" sz="110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419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dirty="0">
                          <a:effectLst/>
                          <a:latin typeface="+mj-lt"/>
                          <a:ea typeface="Calibri"/>
                          <a:cs typeface="Times New Roman"/>
                        </a:rPr>
                        <a:t>Total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+mj-lt"/>
                          <a:ea typeface="Calibri"/>
                          <a:cs typeface="Times New Roman"/>
                        </a:rPr>
                        <a:t>1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dirty="0">
                          <a:effectLst/>
                          <a:latin typeface="+mj-lt"/>
                          <a:ea typeface="Calibri"/>
                          <a:cs typeface="Times New Roman"/>
                        </a:rPr>
                        <a:t>4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+mj-lt"/>
                          <a:ea typeface="Calibri"/>
                          <a:cs typeface="Times New Roman"/>
                        </a:rPr>
                        <a:t>13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dirty="0">
                          <a:effectLst/>
                          <a:latin typeface="+mj-lt"/>
                          <a:ea typeface="Calibri"/>
                          <a:cs typeface="Times New Roman"/>
                        </a:rPr>
                        <a:t>18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2057400"/>
            <a:ext cx="4041998" cy="31762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5516559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29</TotalTime>
  <Words>76</Words>
  <Application>Microsoft Office PowerPoint</Application>
  <PresentationFormat>On-screen Show (4:3)</PresentationFormat>
  <Paragraphs>36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9" baseType="lpstr">
      <vt:lpstr>Calibri</vt:lpstr>
      <vt:lpstr>Lucida Sans Unicode</vt:lpstr>
      <vt:lpstr>Times New Roman</vt:lpstr>
      <vt:lpstr>Verdana</vt:lpstr>
      <vt:lpstr>Wingdings 2</vt:lpstr>
      <vt:lpstr>Wingdings 3</vt:lpstr>
      <vt:lpstr>Concourse</vt:lpstr>
      <vt:lpstr>5 Year Youth Suicide Deaths For Georgia: 2012-2016</vt:lpstr>
      <vt:lpstr>Youth Suicide Data for Georgia: 2017</vt:lpstr>
    </vt:vector>
  </TitlesOfParts>
  <Company>Georgia Bureau of Investigations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5 Year Suicide Death Trends For Georgia: 2012-2016</dc:title>
  <dc:creator>Jones, Shevon A</dc:creator>
  <cp:lastModifiedBy>Rich, Bahan</cp:lastModifiedBy>
  <cp:revision>5</cp:revision>
  <cp:lastPrinted>2017-05-19T18:31:45Z</cp:lastPrinted>
  <dcterms:created xsi:type="dcterms:W3CDTF">2017-05-18T20:45:28Z</dcterms:created>
  <dcterms:modified xsi:type="dcterms:W3CDTF">2017-05-19T20:00:01Z</dcterms:modified>
</cp:coreProperties>
</file>