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57" r:id="rId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15-17 yrs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24</c:v>
                </c:pt>
                <c:pt idx="1">
                  <c:v>27</c:v>
                </c:pt>
                <c:pt idx="2">
                  <c:v>17</c:v>
                </c:pt>
                <c:pt idx="3">
                  <c:v>35</c:v>
                </c:pt>
                <c:pt idx="4">
                  <c:v>35</c:v>
                </c:pt>
                <c:pt idx="5">
                  <c:v>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10-14 yrs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7</c:v>
                </c:pt>
                <c:pt idx="1">
                  <c:v>12</c:v>
                </c:pt>
                <c:pt idx="2">
                  <c:v>12</c:v>
                </c:pt>
                <c:pt idx="3">
                  <c:v>15</c:v>
                </c:pt>
                <c:pt idx="4">
                  <c:v>15</c:v>
                </c:pt>
                <c:pt idx="5">
                  <c:v>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5-9 yrs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776640"/>
        <c:axId val="125778176"/>
      </c:barChart>
      <c:catAx>
        <c:axId val="12577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5778176"/>
        <c:crosses val="autoZero"/>
        <c:auto val="1"/>
        <c:lblAlgn val="ctr"/>
        <c:lblOffset val="100"/>
        <c:noMultiLvlLbl val="0"/>
      </c:catAx>
      <c:valAx>
        <c:axId val="125778176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2577664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81254763293477206"/>
          <c:y val="0.21918632988964556"/>
          <c:w val="0.18282273743559832"/>
          <c:h val="0.2810240121326692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0.81481</cdr:x>
      <cdr:y>0.47141</cdr:y>
    </cdr:from>
    <cdr:to>
      <cdr:x>1</cdr:x>
      <cdr:y>0.80814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5600" y="2133600"/>
          <a:ext cx="1524000" cy="152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endParaRPr lang="en-US" sz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0B6D878-2DD0-4D84-962D-ACDCF5E4975E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09B9DBB3-0AF3-460C-941A-BEEE25A1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6D6E23-4A07-4CEB-AD4D-1D5256E23EC7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Death Treads for Georgia: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2012- 2017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60286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315200" y="3810000"/>
            <a:ext cx="1600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Totals by Year: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2012</a:t>
            </a:r>
            <a:r>
              <a:rPr lang="en-US" sz="1400" dirty="0" smtClean="0"/>
              <a:t>- 32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2013</a:t>
            </a:r>
            <a:r>
              <a:rPr lang="en-US" sz="1400" dirty="0" smtClean="0"/>
              <a:t>- 36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2014</a:t>
            </a:r>
            <a:r>
              <a:rPr lang="en-US" sz="1400" dirty="0" smtClean="0"/>
              <a:t>- 30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2015</a:t>
            </a:r>
            <a:r>
              <a:rPr lang="en-US" sz="1400" dirty="0" smtClean="0"/>
              <a:t>- 51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2016</a:t>
            </a:r>
            <a:r>
              <a:rPr lang="en-US" sz="1400" dirty="0" smtClean="0"/>
              <a:t>- 51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2017</a:t>
            </a:r>
            <a:r>
              <a:rPr lang="en-US" sz="1400" dirty="0" smtClean="0"/>
              <a:t>- 42*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6427112"/>
            <a:ext cx="381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Data not inclusive</a:t>
            </a:r>
          </a:p>
          <a:p>
            <a:r>
              <a:rPr lang="en-US" sz="1100" dirty="0" smtClean="0"/>
              <a:t>   Source: Child Fatality Review Unit Annual Report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44879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bg2">
                    <a:lumMod val="75000"/>
                  </a:schemeClr>
                </a:solidFill>
                <a:effectLst/>
              </a:rPr>
              <a:t>Youth Suicide Data for Georgia: 2017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81400" y="6242447"/>
            <a:ext cx="426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GBI Child Fatality Review Unit</a:t>
            </a:r>
          </a:p>
          <a:p>
            <a:endParaRPr lang="en-US" dirty="0"/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456195"/>
              </p:ext>
            </p:extLst>
          </p:nvPr>
        </p:nvGraphicFramePr>
        <p:xfrm>
          <a:off x="4876800" y="2133600"/>
          <a:ext cx="4267200" cy="2670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1279"/>
                <a:gridCol w="853440"/>
                <a:gridCol w="711200"/>
                <a:gridCol w="724761"/>
                <a:gridCol w="626520"/>
              </a:tblGrid>
              <a:tr h="416832"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 dirty="0">
                          <a:effectLst/>
                          <a:latin typeface="+mj-lt"/>
                        </a:rPr>
                        <a:t>5 to 9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 dirty="0">
                          <a:effectLst/>
                          <a:latin typeface="+mj-lt"/>
                        </a:rPr>
                        <a:t>10 to 14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 dirty="0">
                          <a:effectLst/>
                          <a:latin typeface="+mj-lt"/>
                        </a:rPr>
                        <a:t>15 to 17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 dirty="0">
                          <a:effectLst/>
                          <a:latin typeface="+mj-lt"/>
                        </a:rPr>
                        <a:t>Total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Gunshots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22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4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Hangings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6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9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15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75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Overdose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</a:rPr>
                        <a:t>1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</a:rPr>
                        <a:t>1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</a:rPr>
                        <a:t>2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75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Other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3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3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Total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14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27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42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070212"/>
              </p:ext>
            </p:extLst>
          </p:nvPr>
        </p:nvGraphicFramePr>
        <p:xfrm>
          <a:off x="3628" y="1447800"/>
          <a:ext cx="4796971" cy="4649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9294"/>
                <a:gridCol w="959294"/>
                <a:gridCol w="959294"/>
                <a:gridCol w="959294"/>
                <a:gridCol w="959795"/>
              </a:tblGrid>
              <a:tr h="4561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 to 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 to 14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 to 17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1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White Male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White Female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58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African American Male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58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African American Female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2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Hispanic Male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2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Hispanic Female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Asian Female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Other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65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5607</TotalTime>
  <Words>143</Words>
  <Application>Microsoft Office PowerPoint</Application>
  <PresentationFormat>On-screen Show (4:3)</PresentationFormat>
  <Paragraphs>86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Death Treads for Georgia: 2012- 2017</vt:lpstr>
      <vt:lpstr>Youth Suicide Data for Georgia: 2017</vt:lpstr>
    </vt:vector>
  </TitlesOfParts>
  <Company>Georgia Bureau of Investigations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Year Suicide Death Trends For Georgia: 2012-2016</dc:title>
  <dc:creator>Jones, Shevon A</dc:creator>
  <cp:lastModifiedBy>Jones, Shevon</cp:lastModifiedBy>
  <cp:revision>30</cp:revision>
  <cp:lastPrinted>2017-07-10T14:53:33Z</cp:lastPrinted>
  <dcterms:created xsi:type="dcterms:W3CDTF">2017-05-18T20:45:28Z</dcterms:created>
  <dcterms:modified xsi:type="dcterms:W3CDTF">2018-01-30T17:34:43Z</dcterms:modified>
</cp:coreProperties>
</file>