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8"/>
  </p:notesMasterIdLst>
  <p:sldIdLst>
    <p:sldId id="258" r:id="rId2"/>
    <p:sldId id="318" r:id="rId3"/>
    <p:sldId id="288" r:id="rId4"/>
    <p:sldId id="287" r:id="rId5"/>
    <p:sldId id="368" r:id="rId6"/>
    <p:sldId id="3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1" autoAdjust="0"/>
    <p:restoredTop sz="94007" autoAdjust="0"/>
  </p:normalViewPr>
  <p:slideViewPr>
    <p:cSldViewPr snapToGrid="0">
      <p:cViewPr varScale="1">
        <p:scale>
          <a:sx n="84" d="100"/>
          <a:sy n="84" d="100"/>
        </p:scale>
        <p:origin x="1264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dofsapp\DOFSDATA\Dept_Data\Chemistry\(Global)\Manager\Intern\Summer%202018%20intern\Graphs%20for%20Drug%20Trends%20and%20Updates%202018-for%20Da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/dofsapp\DOFSDATA\Dept_Data\Chemistry\(Global)\Manager\Intern\Summer%202018%20intern\Graphs%20for%20Drug%20Trends%20and%20Updates%202018-for%20Da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dofsapp\DOFSDATA\Dept_Data\Chemistry\(Global)\Manager\Intern\Summer%202018%20intern\Graphs%20for%20Drug%20Trends%20and%20Updates%202018-for%20Dan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/dofsapp\DOFSDATA\Dept_Data\Chemistry\(Global)\Manager\Intern\Summer%202018%20intern\Georgia%20Drugs%20(3)-Graphs%20(Intelligence%20Report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all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en-US" sz="2000" b="1" i="0" cap="all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Crime Lab Drug Reports CY 2018 Breakdown of Major Drugs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all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-4.19647051896853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E74-4B0B-9A01-705D1B9F8275}"/>
                </c:ext>
              </c:extLst>
            </c:dLbl>
            <c:dLbl>
              <c:idx val="1"/>
              <c:layout>
                <c:manualLayout>
                  <c:x val="4.0281973816717028E-3"/>
                  <c:y val="-5.7224597985934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74-4B0B-9A01-705D1B9F8275}"/>
                </c:ext>
              </c:extLst>
            </c:dLbl>
            <c:dLbl>
              <c:idx val="2"/>
              <c:layout>
                <c:manualLayout>
                  <c:x val="-3.6924716107852576E-17"/>
                  <c:y val="-3.4334758791560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E74-4B0B-9A01-705D1B9F8275}"/>
                </c:ext>
              </c:extLst>
            </c:dLbl>
            <c:dLbl>
              <c:idx val="3"/>
              <c:layout>
                <c:manualLayout>
                  <c:x val="0"/>
                  <c:y val="-3.4334758791560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E74-4B0B-9A01-705D1B9F8275}"/>
                </c:ext>
              </c:extLst>
            </c:dLbl>
            <c:dLbl>
              <c:idx val="4"/>
              <c:layout>
                <c:manualLayout>
                  <c:x val="0"/>
                  <c:y val="-1.90748659953115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74-4B0B-9A01-705D1B9F8275}"/>
                </c:ext>
              </c:extLst>
            </c:dLbl>
            <c:dLbl>
              <c:idx val="5"/>
              <c:layout>
                <c:manualLayout>
                  <c:x val="0"/>
                  <c:y val="-3.8149731990623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74-4B0B-9A01-705D1B9F8275}"/>
                </c:ext>
              </c:extLst>
            </c:dLbl>
            <c:dLbl>
              <c:idx val="6"/>
              <c:layout>
                <c:manualLayout>
                  <c:x val="0"/>
                  <c:y val="-4.5779678388747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74-4B0B-9A01-705D1B9F8275}"/>
                </c:ext>
              </c:extLst>
            </c:dLbl>
            <c:dLbl>
              <c:idx val="7"/>
              <c:layout>
                <c:manualLayout>
                  <c:x val="-2.0140986908359251E-3"/>
                  <c:y val="-6.8669517583121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74-4B0B-9A01-705D1B9F8275}"/>
                </c:ext>
              </c:extLst>
            </c:dLbl>
            <c:dLbl>
              <c:idx val="8"/>
              <c:layout>
                <c:manualLayout>
                  <c:x val="0"/>
                  <c:y val="-5.34096247868722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74-4B0B-9A01-705D1B9F8275}"/>
                </c:ext>
              </c:extLst>
            </c:dLbl>
            <c:dLbl>
              <c:idx val="9"/>
              <c:layout>
                <c:manualLayout>
                  <c:x val="-1.4769886443141031E-16"/>
                  <c:y val="-4.5779678388747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74-4B0B-9A01-705D1B9F8275}"/>
                </c:ext>
              </c:extLst>
            </c:dLbl>
            <c:dLbl>
              <c:idx val="10"/>
              <c:layout>
                <c:manualLayout>
                  <c:x val="2.014098690835851E-3"/>
                  <c:y val="-3.4334758791560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74-4B0B-9A01-705D1B9F8275}"/>
                </c:ext>
              </c:extLst>
            </c:dLbl>
            <c:dLbl>
              <c:idx val="11"/>
              <c:layout>
                <c:manualLayout>
                  <c:x val="2.0140986908357031E-3"/>
                  <c:y val="-9.15593567774952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74-4B0B-9A01-705D1B9F8275}"/>
                </c:ext>
              </c:extLst>
            </c:dLbl>
            <c:dLbl>
              <c:idx val="12"/>
              <c:layout>
                <c:manualLayout>
                  <c:x val="2.0140986908357031E-3"/>
                  <c:y val="-4.5779678388747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74-4B0B-9A01-705D1B9F8275}"/>
                </c:ext>
              </c:extLst>
            </c:dLbl>
            <c:dLbl>
              <c:idx val="14"/>
              <c:layout>
                <c:manualLayout>
                  <c:x val="-1.4769886443141031E-16"/>
                  <c:y val="-3.8149731990623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74-4B0B-9A01-705D1B9F8275}"/>
                </c:ext>
              </c:extLst>
            </c:dLbl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'Breakdown of Major Drugs'!$A$2:$A$16</c:f>
              <c:strCache>
                <c:ptCount val="15"/>
                <c:pt idx="0">
                  <c:v>Alprazolam</c:v>
                </c:pt>
                <c:pt idx="1">
                  <c:v>Hydrocodone</c:v>
                </c:pt>
                <c:pt idx="2">
                  <c:v>LSD</c:v>
                </c:pt>
                <c:pt idx="3">
                  <c:v>Amphetamine</c:v>
                </c:pt>
                <c:pt idx="4">
                  <c:v>Methamphetamine</c:v>
                </c:pt>
                <c:pt idx="5">
                  <c:v>MDMA</c:v>
                </c:pt>
                <c:pt idx="6">
                  <c:v>Cocaine</c:v>
                </c:pt>
                <c:pt idx="7">
                  <c:v>Morphine</c:v>
                </c:pt>
                <c:pt idx="8">
                  <c:v>Fentanyl</c:v>
                </c:pt>
                <c:pt idx="9">
                  <c:v>bk-DMBDB</c:v>
                </c:pt>
                <c:pt idx="10">
                  <c:v>5F-ADB</c:v>
                </c:pt>
                <c:pt idx="11">
                  <c:v>Heroin</c:v>
                </c:pt>
                <c:pt idx="12">
                  <c:v>Oxycodone</c:v>
                </c:pt>
                <c:pt idx="13">
                  <c:v>Negative</c:v>
                </c:pt>
                <c:pt idx="14">
                  <c:v>THC (SI)</c:v>
                </c:pt>
              </c:strCache>
            </c:strRef>
          </c:cat>
          <c:val>
            <c:numRef>
              <c:f>'Breakdown of Major Drugs'!$C$2:$C$16</c:f>
              <c:numCache>
                <c:formatCode>General</c:formatCode>
                <c:ptCount val="15"/>
                <c:pt idx="0">
                  <c:v>201</c:v>
                </c:pt>
                <c:pt idx="1">
                  <c:v>120</c:v>
                </c:pt>
                <c:pt idx="2">
                  <c:v>17</c:v>
                </c:pt>
                <c:pt idx="3">
                  <c:v>40</c:v>
                </c:pt>
                <c:pt idx="4">
                  <c:v>1890</c:v>
                </c:pt>
                <c:pt idx="5">
                  <c:v>14</c:v>
                </c:pt>
                <c:pt idx="6">
                  <c:v>891</c:v>
                </c:pt>
                <c:pt idx="7">
                  <c:v>22</c:v>
                </c:pt>
                <c:pt idx="8">
                  <c:v>41</c:v>
                </c:pt>
                <c:pt idx="9">
                  <c:v>9</c:v>
                </c:pt>
                <c:pt idx="10">
                  <c:v>16</c:v>
                </c:pt>
                <c:pt idx="11">
                  <c:v>175</c:v>
                </c:pt>
                <c:pt idx="12">
                  <c:v>196</c:v>
                </c:pt>
                <c:pt idx="13">
                  <c:v>252</c:v>
                </c:pt>
                <c:pt idx="14">
                  <c:v>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E74-4B0B-9A01-705D1B9F82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48976256"/>
        <c:axId val="48977792"/>
        <c:axId val="0"/>
      </c:bar3DChart>
      <c:catAx>
        <c:axId val="48976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977792"/>
        <c:crosses val="autoZero"/>
        <c:auto val="1"/>
        <c:lblAlgn val="ctr"/>
        <c:lblOffset val="100"/>
        <c:noMultiLvlLbl val="0"/>
      </c:catAx>
      <c:valAx>
        <c:axId val="48977792"/>
        <c:scaling>
          <c:orientation val="minMax"/>
        </c:scaling>
        <c:delete val="0"/>
        <c:axPos val="l"/>
        <c:majorGridlines>
          <c:spPr>
            <a:ln w="9525">
              <a:solidFill>
                <a:schemeClr val="lt1">
                  <a:lumMod val="50000"/>
                </a:schemeClr>
              </a:solidFill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Total number of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48976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 dirty="0"/>
              <a:t>GBI: Top 5 Opiates CY 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84433536"/>
        <c:axId val="84439808"/>
      </c:barChart>
      <c:catAx>
        <c:axId val="844335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r>
                  <a:rPr lang="en-US" sz="1600" dirty="0">
                    <a:latin typeface="Calibri" panose="020F0502020204030204" pitchFamily="34" charset="0"/>
                  </a:rPr>
                  <a:t>Drug Type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Calibri" panose="020F0502020204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439808"/>
        <c:crosses val="autoZero"/>
        <c:auto val="1"/>
        <c:lblAlgn val="ctr"/>
        <c:lblOffset val="100"/>
        <c:noMultiLvlLbl val="0"/>
      </c:catAx>
      <c:valAx>
        <c:axId val="84439808"/>
        <c:scaling>
          <c:orientation val="minMax"/>
        </c:scaling>
        <c:delete val="0"/>
        <c:axPos val="l"/>
        <c:majorGridlines>
          <c:spPr>
            <a:ln w="38100" cap="flat" cmpd="sng" algn="ctr">
              <a:solidFill>
                <a:sysClr val="window" lastClr="FFFFFF">
                  <a:alpha val="10000"/>
                </a:sys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r>
                  <a:rPr lang="en-US" sz="1600" b="0" dirty="0">
                    <a:latin typeface="Calibri" panose="020F0502020204030204" pitchFamily="34" charset="0"/>
                  </a:rPr>
                  <a:t>Total number of opiates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Calibri" panose="020F0502020204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433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 dirty="0"/>
              <a:t>GBI: Top 5 Opioid Occurrence in the State</a:t>
            </a:r>
            <a:r>
              <a:rPr lang="en-US" sz="2000" baseline="0" dirty="0"/>
              <a:t> of Georgia</a:t>
            </a:r>
            <a:r>
              <a:rPr lang="en-US" sz="2000" dirty="0"/>
              <a:t> CY 2018</a:t>
            </a:r>
          </a:p>
        </c:rich>
      </c:tx>
      <c:layout>
        <c:manualLayout>
          <c:xMode val="edge"/>
          <c:yMode val="edge"/>
          <c:x val="0.18993750000000001"/>
          <c:y val="7.0241472113766849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'Most Used Opiates'!$E$1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4"/>
              <c:layout>
                <c:manualLayout>
                  <c:x val="-1.0185067526416019E-16"/>
                  <c:y val="6.81907990667833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AB-45C1-9064-6FDC7BBDF882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'Most Used Opiates'!$D$2:$D$6</c:f>
              <c:strCache>
                <c:ptCount val="5"/>
                <c:pt idx="0">
                  <c:v>Oxycodone</c:v>
                </c:pt>
                <c:pt idx="1">
                  <c:v>Heroin</c:v>
                </c:pt>
                <c:pt idx="2">
                  <c:v>Hydrocodone</c:v>
                </c:pt>
                <c:pt idx="3">
                  <c:v>Fentanyls</c:v>
                </c:pt>
                <c:pt idx="4">
                  <c:v>Morphine</c:v>
                </c:pt>
              </c:strCache>
            </c:strRef>
          </c:cat>
          <c:val>
            <c:numRef>
              <c:f>'Most Used Opiates'!$E$2:$E$6</c:f>
              <c:numCache>
                <c:formatCode>General</c:formatCode>
                <c:ptCount val="5"/>
                <c:pt idx="0">
                  <c:v>196</c:v>
                </c:pt>
                <c:pt idx="1">
                  <c:v>175</c:v>
                </c:pt>
                <c:pt idx="2">
                  <c:v>120</c:v>
                </c:pt>
                <c:pt idx="3">
                  <c:v>41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AB-45C1-9064-6FDC7BBDF8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52749440"/>
        <c:axId val="52846592"/>
      </c:barChart>
      <c:catAx>
        <c:axId val="527494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Drug Type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46592"/>
        <c:crosses val="autoZero"/>
        <c:auto val="1"/>
        <c:lblAlgn val="ctr"/>
        <c:lblOffset val="100"/>
        <c:noMultiLvlLbl val="0"/>
      </c:catAx>
      <c:valAx>
        <c:axId val="52846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Total number of opiates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9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GBI: Top 5 Georgia Counties with the Highest Opiates Occurrences </a:t>
            </a:r>
            <a:endParaRPr lang="en-US" sz="1800" dirty="0">
              <a:effectLst/>
            </a:endParaRPr>
          </a:p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(CY 2018)</a:t>
            </a:r>
            <a:endParaRPr lang="en-US" sz="1800" dirty="0">
              <a:effectLst/>
            </a:endParaRPr>
          </a:p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n-US" sz="1600" dirty="0"/>
          </a:p>
        </c:rich>
      </c:tx>
      <c:layout>
        <c:manualLayout>
          <c:xMode val="edge"/>
          <c:yMode val="edge"/>
          <c:x val="0.23764320866141733"/>
          <c:y val="5.790368947719442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'Opiates Used by County'!$N$10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'Opiates Used by County'!$M$11:$M$15</c:f>
              <c:strCache>
                <c:ptCount val="5"/>
                <c:pt idx="0">
                  <c:v>Cobb</c:v>
                </c:pt>
                <c:pt idx="1">
                  <c:v>Gwinnett</c:v>
                </c:pt>
                <c:pt idx="2">
                  <c:v>Fulton</c:v>
                </c:pt>
                <c:pt idx="3">
                  <c:v>Dekalb</c:v>
                </c:pt>
                <c:pt idx="4">
                  <c:v>Chatham</c:v>
                </c:pt>
              </c:strCache>
            </c:strRef>
          </c:cat>
          <c:val>
            <c:numRef>
              <c:f>'Opiates Used by County'!$N$11:$N$15</c:f>
              <c:numCache>
                <c:formatCode>General</c:formatCode>
                <c:ptCount val="5"/>
                <c:pt idx="0">
                  <c:v>79</c:v>
                </c:pt>
                <c:pt idx="1">
                  <c:v>68</c:v>
                </c:pt>
                <c:pt idx="2">
                  <c:v>67</c:v>
                </c:pt>
                <c:pt idx="3">
                  <c:v>27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B0-44F9-9B3E-4B39AE3510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52092928"/>
        <c:axId val="52094848"/>
      </c:barChart>
      <c:catAx>
        <c:axId val="520929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Georgia</a:t>
                </a:r>
                <a:r>
                  <a:rPr lang="en-US" sz="1400" baseline="0" dirty="0"/>
                  <a:t> county</a:t>
                </a:r>
                <a:endParaRPr lang="en-US" sz="1400" dirty="0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94848"/>
        <c:crosses val="autoZero"/>
        <c:auto val="1"/>
        <c:lblAlgn val="ctr"/>
        <c:lblOffset val="100"/>
        <c:noMultiLvlLbl val="0"/>
      </c:catAx>
      <c:valAx>
        <c:axId val="52094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Total</a:t>
                </a:r>
                <a:r>
                  <a:rPr lang="en-US" sz="1400" baseline="0" dirty="0"/>
                  <a:t> number of opiates</a:t>
                </a:r>
                <a:endParaRPr lang="en-US" sz="1400" dirty="0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92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400" b="0" i="0" baseline="0" dirty="0">
                <a:effectLst/>
              </a:rPr>
              <a:t>GBI: Top 5 Georgia Counties with the Highest Opiates Occurrences </a:t>
            </a:r>
            <a:endParaRPr lang="en-US" sz="1400" dirty="0">
              <a:effectLst/>
            </a:endParaRPr>
          </a:p>
          <a:p>
            <a:pPr>
              <a:defRPr/>
            </a:pPr>
            <a:r>
              <a:rPr lang="en-US" sz="1400" b="0" i="0" baseline="0" dirty="0">
                <a:effectLst/>
              </a:rPr>
              <a:t>(CY 2017)</a:t>
            </a:r>
            <a:endParaRPr lang="en-US" sz="1400" dirty="0">
              <a:effectLst/>
            </a:endParaRP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24990116469816273"/>
          <c:y val="0.128972440944881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'Opiates Used by County'!$K$10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'Opiates Used by County'!$J$11:$J$15</c:f>
              <c:strCache>
                <c:ptCount val="5"/>
                <c:pt idx="0">
                  <c:v>Cobb</c:v>
                </c:pt>
                <c:pt idx="1">
                  <c:v>Fulton</c:v>
                </c:pt>
                <c:pt idx="2">
                  <c:v>Gwinnett</c:v>
                </c:pt>
                <c:pt idx="3">
                  <c:v>Dekalb</c:v>
                </c:pt>
                <c:pt idx="4">
                  <c:v>Richmond</c:v>
                </c:pt>
              </c:strCache>
            </c:strRef>
          </c:cat>
          <c:val>
            <c:numRef>
              <c:f>'Opiates Used by County'!$K$11:$K$15</c:f>
              <c:numCache>
                <c:formatCode>General</c:formatCode>
                <c:ptCount val="5"/>
                <c:pt idx="0">
                  <c:v>466</c:v>
                </c:pt>
                <c:pt idx="1">
                  <c:v>445</c:v>
                </c:pt>
                <c:pt idx="2">
                  <c:v>332</c:v>
                </c:pt>
                <c:pt idx="3">
                  <c:v>219</c:v>
                </c:pt>
                <c:pt idx="4">
                  <c:v>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B9-4B07-9770-CB994E4AAD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9256704"/>
        <c:axId val="49262976"/>
      </c:barChart>
      <c:catAx>
        <c:axId val="492567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Georgia</a:t>
                </a:r>
                <a:r>
                  <a:rPr lang="en-US" baseline="0"/>
                  <a:t> county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262976"/>
        <c:crosses val="autoZero"/>
        <c:auto val="1"/>
        <c:lblAlgn val="ctr"/>
        <c:lblOffset val="100"/>
        <c:noMultiLvlLbl val="0"/>
      </c:catAx>
      <c:valAx>
        <c:axId val="49262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opiates</a:t>
                </a:r>
              </a:p>
            </c:rich>
          </c:tx>
          <c:layout>
            <c:manualLayout>
              <c:xMode val="edge"/>
              <c:yMode val="edge"/>
              <c:x val="2.3052394445775552E-2"/>
              <c:y val="0.392196585338222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256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52000">
          <a:schemeClr val="accent1">
            <a:lumMod val="89000"/>
          </a:schemeClr>
        </a:gs>
        <a:gs pos="0">
          <a:schemeClr val="accent1">
            <a:lumMod val="50000"/>
          </a:schemeClr>
        </a:gs>
        <a:gs pos="69000">
          <a:schemeClr val="accent1">
            <a:lumMod val="75000"/>
          </a:schemeClr>
        </a:gs>
        <a:gs pos="97000">
          <a:schemeClr val="accent1">
            <a:lumMod val="70000"/>
          </a:schemeClr>
        </a:gs>
      </a:gsLst>
      <a:lin ang="5400000" scaled="1"/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DF9-4A77-B7AE-BEAC54FCCA6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DF9-4A77-B7AE-BEAC54FCCA6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DF9-4A77-B7AE-BEAC54FCCA6A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DF9-4A77-B7AE-BEAC54FCCA6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DF9-4A77-B7AE-BEAC54FCCA6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DF9-4A77-B7AE-BEAC54FCCA6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DF9-4A77-B7AE-BEAC54FCCA6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DDF9-4A77-B7AE-BEAC54FCCA6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DDF9-4A77-B7AE-BEAC54FCCA6A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DDF9-4A77-B7AE-BEAC54FCCA6A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DDF9-4A77-B7AE-BEAC54FCCA6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DDF9-4A77-B7AE-BEAC54FCCA6A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DDF9-4A77-B7AE-BEAC54FCCA6A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DDF9-4A77-B7AE-BEAC54FCCA6A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DDF9-4A77-B7AE-BEAC54FCCA6A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DDF9-4A77-B7AE-BEAC54FCCA6A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DDF9-4A77-B7AE-BEAC54FCCA6A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3-DDF9-4A77-B7AE-BEAC54FCCA6A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5-DDF9-4A77-B7AE-BEAC54FCCA6A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7-DDF9-4A77-B7AE-BEAC54FCCA6A}"/>
              </c:ext>
            </c:extLst>
          </c:dPt>
          <c:dPt>
            <c:idx val="2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9-DDF9-4A77-B7AE-BEAC54FCCA6A}"/>
              </c:ext>
            </c:extLst>
          </c:dPt>
          <c:dPt>
            <c:idx val="21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B-DDF9-4A77-B7AE-BEAC54FCCA6A}"/>
              </c:ext>
            </c:extLst>
          </c:dPt>
          <c:dPt>
            <c:idx val="22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D-DDF9-4A77-B7AE-BEAC54FCCA6A}"/>
              </c:ext>
            </c:extLst>
          </c:dPt>
          <c:dPt>
            <c:idx val="23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F-DDF9-4A77-B7AE-BEAC54FCCA6A}"/>
              </c:ext>
            </c:extLst>
          </c:dPt>
          <c:dPt>
            <c:idx val="2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1-DDF9-4A77-B7AE-BEAC54FCCA6A}"/>
              </c:ext>
            </c:extLst>
          </c:dPt>
          <c:dPt>
            <c:idx val="2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3-DDF9-4A77-B7AE-BEAC54FCCA6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F9-4A77-B7AE-BEAC54FCCA6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F9-4A77-B7AE-BEAC54FCCA6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F9-4A77-B7AE-BEAC54FCCA6A}"/>
                </c:ext>
              </c:extLst>
            </c:dLbl>
            <c:dLbl>
              <c:idx val="3"/>
              <c:layout>
                <c:manualLayout>
                  <c:x val="-0.18484209071518301"/>
                  <c:y val="3.116461314889842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F9-4A77-B7AE-BEAC54FCCA6A}"/>
                </c:ext>
              </c:extLst>
            </c:dLbl>
            <c:dLbl>
              <c:idx val="4"/>
              <c:layout>
                <c:manualLayout>
                  <c:x val="-1.3234136522159256E-2"/>
                  <c:y val="7.800988442685134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F9-4A77-B7AE-BEAC54FCCA6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DF9-4A77-B7AE-BEAC54FCCA6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DF9-4A77-B7AE-BEAC54FCCA6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DF9-4A77-B7AE-BEAC54FCCA6A}"/>
                </c:ext>
              </c:extLst>
            </c:dLbl>
            <c:dLbl>
              <c:idx val="8"/>
              <c:layout>
                <c:manualLayout>
                  <c:x val="2.0332808320255188E-2"/>
                  <c:y val="6.5932015232783763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DF9-4A77-B7AE-BEAC54FCCA6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DF9-4A77-B7AE-BEAC54FCCA6A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DF9-4A77-B7AE-BEAC54FCCA6A}"/>
                </c:ext>
              </c:extLst>
            </c:dLbl>
            <c:dLbl>
              <c:idx val="11"/>
              <c:layout>
                <c:manualLayout>
                  <c:x val="4.0066787181198125E-2"/>
                  <c:y val="5.2061443139279719E-2"/>
                </c:manualLayout>
              </c:layout>
              <c:tx>
                <c:rich>
                  <a:bodyPr/>
                  <a:lstStyle/>
                  <a:p>
                    <a:fld id="{6627E692-9114-4821-8210-A2B89085F5D9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C8D17DE0-CCCA-443D-97C2-BA4BEF6447E7}" type="PERCENTAGE">
                      <a:rPr lang="en-US" baseline="0"/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DDF9-4A77-B7AE-BEAC54FCCA6A}"/>
                </c:ext>
              </c:extLst>
            </c:dLbl>
            <c:dLbl>
              <c:idx val="13"/>
              <c:layout>
                <c:manualLayout>
                  <c:x val="-1.5478348708153395E-2"/>
                  <c:y val="-0.1494081183115670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DF9-4A77-B7AE-BEAC54FCCA6A}"/>
                </c:ext>
              </c:extLst>
            </c:dLbl>
            <c:dLbl>
              <c:idx val="14"/>
              <c:layout>
                <c:manualLayout>
                  <c:x val="0.14495598473529009"/>
                  <c:y val="1.613346790056536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DDF9-4A77-B7AE-BEAC54FCCA6A}"/>
                </c:ext>
              </c:extLst>
            </c:dLbl>
            <c:dLbl>
              <c:idx val="15"/>
              <c:layout>
                <c:manualLayout>
                  <c:x val="2.3256124646822088E-2"/>
                  <c:y val="5.259244551168552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DDF9-4A77-B7AE-BEAC54FCCA6A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DDF9-4A77-B7AE-BEAC54FCCA6A}"/>
                </c:ext>
              </c:extLst>
            </c:dLbl>
            <c:dLbl>
              <c:idx val="17"/>
              <c:layout>
                <c:manualLayout>
                  <c:x val="7.6323549614918159E-3"/>
                  <c:y val="3.753260432721073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DDF9-4A77-B7AE-BEAC54FCCA6A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DDF9-4A77-B7AE-BEAC54FCCA6A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DDF9-4A77-B7AE-BEAC54FCCA6A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DDF9-4A77-B7AE-BEAC54FCCA6A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DDF9-4A77-B7AE-BEAC54FCCA6A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DDF9-4A77-B7AE-BEAC54FCCA6A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DDF9-4A77-B7AE-BEAC54FCCA6A}"/>
                </c:ext>
              </c:extLst>
            </c:dLbl>
            <c:dLbl>
              <c:idx val="25"/>
              <c:layout>
                <c:manualLayout>
                  <c:x val="0.13513451203931984"/>
                  <c:y val="0.1482179575051404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DDF9-4A77-B7AE-BEAC54FCCA6A}"/>
                </c:ext>
              </c:extLst>
            </c:dLbl>
            <c:spPr>
              <a:solidFill>
                <a:sysClr val="windowText" lastClr="0000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rgbClr val="7030A0"/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'Opiates Derivative'!$A$2:$A$27</c:f>
              <c:strCache>
                <c:ptCount val="26"/>
                <c:pt idx="0">
                  <c:v>Acetylfentanyl </c:v>
                </c:pt>
                <c:pt idx="1">
                  <c:v>Acrylfentanyl </c:v>
                </c:pt>
                <c:pt idx="2">
                  <c:v>Butyrylfentanyl </c:v>
                </c:pt>
                <c:pt idx="3">
                  <c:v>Carfentanil </c:v>
                </c:pt>
                <c:pt idx="4">
                  <c:v>Codeine </c:v>
                </c:pt>
                <c:pt idx="5">
                  <c:v>Cyclopentylfentanyl </c:v>
                </c:pt>
                <c:pt idx="6">
                  <c:v>Cyclopropyl Fentanyl </c:v>
                </c:pt>
                <c:pt idx="7">
                  <c:v>Dihydrocodeine </c:v>
                </c:pt>
                <c:pt idx="8">
                  <c:v>Fentanyl </c:v>
                </c:pt>
                <c:pt idx="9">
                  <c:v>Fluorobutyrfentanyl </c:v>
                </c:pt>
                <c:pt idx="10">
                  <c:v>Fluoroisobutyrfentanyl </c:v>
                </c:pt>
                <c:pt idx="11">
                  <c:v>Furanyl Fentanyl </c:v>
                </c:pt>
                <c:pt idx="12">
                  <c:v>Heroin </c:v>
                </c:pt>
                <c:pt idx="13">
                  <c:v>Hydrocodone </c:v>
                </c:pt>
                <c:pt idx="14">
                  <c:v>Hydromorphone </c:v>
                </c:pt>
                <c:pt idx="15">
                  <c:v>Methadone </c:v>
                </c:pt>
                <c:pt idx="16">
                  <c:v>Methoxyacetylfentanyl </c:v>
                </c:pt>
                <c:pt idx="17">
                  <c:v>Morphine </c:v>
                </c:pt>
                <c:pt idx="18">
                  <c:v>Naloxone </c:v>
                </c:pt>
                <c:pt idx="19">
                  <c:v>Noscapine </c:v>
                </c:pt>
                <c:pt idx="20">
                  <c:v>Oxycodone </c:v>
                </c:pt>
                <c:pt idx="21">
                  <c:v>Oxymorphone </c:v>
                </c:pt>
                <c:pt idx="22">
                  <c:v>Pentazocine </c:v>
                </c:pt>
                <c:pt idx="23">
                  <c:v>Propoxyphene </c:v>
                </c:pt>
                <c:pt idx="24">
                  <c:v>Tetrahydrofuran Fentanyl </c:v>
                </c:pt>
                <c:pt idx="25">
                  <c:v>U-47700 </c:v>
                </c:pt>
              </c:strCache>
            </c:strRef>
          </c:cat>
          <c:val>
            <c:numRef>
              <c:f>'Opiates Derivative'!$F$2:$F$27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14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35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175</c:v>
                </c:pt>
                <c:pt idx="13">
                  <c:v>120</c:v>
                </c:pt>
                <c:pt idx="14">
                  <c:v>11</c:v>
                </c:pt>
                <c:pt idx="15">
                  <c:v>12</c:v>
                </c:pt>
                <c:pt idx="16">
                  <c:v>1</c:v>
                </c:pt>
                <c:pt idx="17">
                  <c:v>24</c:v>
                </c:pt>
                <c:pt idx="18">
                  <c:v>0</c:v>
                </c:pt>
                <c:pt idx="19">
                  <c:v>1</c:v>
                </c:pt>
                <c:pt idx="20">
                  <c:v>196</c:v>
                </c:pt>
                <c:pt idx="21">
                  <c:v>2</c:v>
                </c:pt>
                <c:pt idx="22">
                  <c:v>0</c:v>
                </c:pt>
                <c:pt idx="23">
                  <c:v>1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4-DDF9-4A77-B7AE-BEAC54FCCA6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380600596058355"/>
          <c:y val="5.2246988428403085E-2"/>
          <c:w val="0.20094515339500943"/>
          <c:h val="0.8574307640418559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900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00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900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9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18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0.23409</cdr:x>
      <cdr:y>0.02424</cdr:y>
    </cdr:from>
    <cdr:to>
      <cdr:x>0.73413</cdr:x>
      <cdr:y>0.11847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83F63D32-2C8D-4E58-9596-7395D8A2FB14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854036" y="166255"/>
          <a:ext cx="6096528" cy="646232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0.28049</cdr:x>
      <cdr:y>0.03206</cdr:y>
    </cdr:from>
    <cdr:to>
      <cdr:x>0.43215</cdr:x>
      <cdr:y>0.05814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42716C19-8308-4C77-ABD7-ADEA37F1BF59}"/>
            </a:ext>
          </a:extLst>
        </cdr:cNvPr>
        <cdr:cNvCxnSpPr/>
      </cdr:nvCxnSpPr>
      <cdr:spPr>
        <a:xfrm xmlns:a="http://schemas.openxmlformats.org/drawingml/2006/main" flipV="1">
          <a:off x="3352800" y="192505"/>
          <a:ext cx="1812758" cy="15657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7030A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47CA1-DBC8-4D8E-8994-5842A62BBE67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D69B5-9C18-4BAD-919F-EF3B69FF5D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775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Heroin numbers continue to increase-opiates in general are our states 3</a:t>
            </a:r>
            <a:r>
              <a:rPr lang="en-US" baseline="30000" dirty="0"/>
              <a:t>rd</a:t>
            </a:r>
            <a:r>
              <a:rPr lang="en-US" dirty="0"/>
              <a:t> most common class of abused drugs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D69B5-9C18-4BAD-919F-EF3B69FF5D4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95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D69B5-9C18-4BAD-919F-EF3B69FF5D4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0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62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01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631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8196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526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152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06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82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09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44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994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35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79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394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13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87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6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834A145-657F-4DCA-A5E5-87661A7256EE}" type="datetimeFigureOut">
              <a:rPr lang="en-US" smtClean="0"/>
              <a:pPr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63EBDF7-F96E-4DF9-BFFB-5F0BEEEA8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2678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  <p:sldLayoutId id="214748385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dirty="0">
                <a:latin typeface="Bookman Old Style" panose="02050604050505020204" pitchFamily="18" charset="0"/>
              </a:rPr>
              <a:t>Drug Trends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3200" u="sng" dirty="0">
                <a:latin typeface="Bookman Old Style" panose="02050604050505020204" pitchFamily="18" charset="0"/>
              </a:rPr>
              <a:t>CY 2017 Top 6</a:t>
            </a:r>
            <a:endParaRPr lang="en-US" sz="320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119999" y="2505075"/>
            <a:ext cx="5119435" cy="3684588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1. Methamphetamine [12,641]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2. Cocaine [6,034]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3. Alprazolam [1,843]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4. Oxycodone [1365]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5. Heroin[1,223]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6. Hydrocodone[1,040]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altLang="en-US" sz="3200" u="sng" dirty="0">
                <a:latin typeface="Bookman Old Style" panose="02050604050505020204" pitchFamily="18" charset="0"/>
              </a:rPr>
              <a:t>CY 2018 Top 6</a:t>
            </a:r>
            <a:endParaRPr lang="en-US" altLang="en-US" sz="3200" dirty="0">
              <a:latin typeface="Bookman Old Style" panose="0205060405050502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1. Methamphetamine [1,890]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2. Cocaine [891]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3. Alprazolam [201]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4. Oxycodone [196]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5. Heroin [175]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6. Hydrocodone [120]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2819400" y="1906589"/>
            <a:ext cx="670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Bookman Old Style" panose="02050604050505020204" pitchFamily="18" charset="0"/>
              </a:rPr>
              <a:t>  </a:t>
            </a:r>
          </a:p>
        </p:txBody>
      </p:sp>
      <p:sp>
        <p:nvSpPr>
          <p:cNvPr id="9" name="Rectangle 8"/>
          <p:cNvSpPr/>
          <p:nvPr/>
        </p:nvSpPr>
        <p:spPr>
          <a:xfrm>
            <a:off x="5789614" y="596603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latin typeface="Bookman Old Style" panose="02050604050505020204" pitchFamily="18" charset="0"/>
              </a:rPr>
              <a:t>Created: 05/22/18. These graphs represent only tested items for each calendar year. As untested items are completed, these numbers are subject to change. </a:t>
            </a:r>
          </a:p>
        </p:txBody>
      </p:sp>
    </p:spTree>
    <p:extLst>
      <p:ext uri="{BB962C8B-B14F-4D97-AF65-F5344CB8AC3E}">
        <p14:creationId xmlns:p14="http://schemas.microsoft.com/office/powerpoint/2010/main" val="364505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637833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6833937" y="6396335"/>
            <a:ext cx="53580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</a:rPr>
              <a:t>Created: 05/22/18 This graph represents only tested items for each calendar year.</a:t>
            </a:r>
          </a:p>
          <a:p>
            <a:r>
              <a:rPr lang="en-US" sz="1200" dirty="0">
                <a:latin typeface="Calibri" panose="020F0502020204030204" pitchFamily="34" charset="0"/>
              </a:rPr>
              <a:t> As untested items are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  <a:r>
              <a:rPr lang="en-US" sz="1200" dirty="0">
                <a:latin typeface="Calibri" panose="020F0502020204030204" pitchFamily="34" charset="0"/>
              </a:rPr>
              <a:t>, these numbers are subject to change. </a:t>
            </a:r>
          </a:p>
        </p:txBody>
      </p:sp>
    </p:spTree>
    <p:extLst>
      <p:ext uri="{BB962C8B-B14F-4D97-AF65-F5344CB8AC3E}">
        <p14:creationId xmlns:p14="http://schemas.microsoft.com/office/powerpoint/2010/main" val="3635101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Most Used Opioids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544162"/>
              </p:ext>
            </p:extLst>
          </p:nvPr>
        </p:nvGraphicFramePr>
        <p:xfrm>
          <a:off x="0" y="969265"/>
          <a:ext cx="12192000" cy="5888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500-00000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7818322"/>
              </p:ext>
            </p:extLst>
          </p:nvPr>
        </p:nvGraphicFramePr>
        <p:xfrm>
          <a:off x="0" y="1115550"/>
          <a:ext cx="12192000" cy="5424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6096000" y="645789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Created: 05/22/18. This graph represents only tested items for each calendar year. As untested items are completed, these numbers are subject to change. </a:t>
            </a:r>
          </a:p>
        </p:txBody>
      </p:sp>
    </p:spTree>
    <p:extLst>
      <p:ext uri="{BB962C8B-B14F-4D97-AF65-F5344CB8AC3E}">
        <p14:creationId xmlns:p14="http://schemas.microsoft.com/office/powerpoint/2010/main" val="401798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56488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Opiate Use by County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0563303"/>
              </p:ext>
            </p:extLst>
          </p:nvPr>
        </p:nvGraphicFramePr>
        <p:xfrm>
          <a:off x="0" y="998580"/>
          <a:ext cx="12192000" cy="5483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6096000" y="645789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Created: 05/22/18. This graph represents only tested items for each calendar year. As untested items are completed, these numbers are subject to change. </a:t>
            </a:r>
          </a:p>
        </p:txBody>
      </p:sp>
    </p:spTree>
    <p:extLst>
      <p:ext uri="{BB962C8B-B14F-4D97-AF65-F5344CB8AC3E}">
        <p14:creationId xmlns:p14="http://schemas.microsoft.com/office/powerpoint/2010/main" val="3266703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306623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643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C33E4-2682-4459-8D3B-D2A9356E4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2621" y="0"/>
            <a:ext cx="9525000" cy="854075"/>
          </a:xfrm>
        </p:spPr>
        <p:txBody>
          <a:bodyPr>
            <a:normAutofit/>
          </a:bodyPr>
          <a:lstStyle/>
          <a:p>
            <a:r>
              <a:rPr lang="en-US" sz="3000" dirty="0"/>
              <a:t>CY 2018 Opioid Submissions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B711565-8EDC-4ED2-AF12-9C2C9F3F39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482881"/>
              </p:ext>
            </p:extLst>
          </p:nvPr>
        </p:nvGraphicFramePr>
        <p:xfrm>
          <a:off x="94429" y="693654"/>
          <a:ext cx="11953192" cy="600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C7672BC0-945B-45DA-B39F-CA91AD832E8C}"/>
              </a:ext>
            </a:extLst>
          </p:cNvPr>
          <p:cNvSpPr/>
          <p:nvPr/>
        </p:nvSpPr>
        <p:spPr>
          <a:xfrm>
            <a:off x="6071025" y="623591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Created: 05/22/18. This graph represents only tested items for each calendar year. As untested items are completed, these numbers are subject to change. </a:t>
            </a:r>
          </a:p>
        </p:txBody>
      </p:sp>
    </p:spTree>
    <p:extLst>
      <p:ext uri="{BB962C8B-B14F-4D97-AF65-F5344CB8AC3E}">
        <p14:creationId xmlns:p14="http://schemas.microsoft.com/office/powerpoint/2010/main" val="330473258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19963</TotalTime>
  <Words>364</Words>
  <Application>Microsoft Macintosh PowerPoint</Application>
  <PresentationFormat>Widescreen</PresentationFormat>
  <Paragraphs>68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Calibri</vt:lpstr>
      <vt:lpstr>Corbel</vt:lpstr>
      <vt:lpstr>Depth</vt:lpstr>
      <vt:lpstr>Drug Trends</vt:lpstr>
      <vt:lpstr>PowerPoint Presentation</vt:lpstr>
      <vt:lpstr>Most Used Opioids</vt:lpstr>
      <vt:lpstr>Opiate Use by County </vt:lpstr>
      <vt:lpstr>PowerPoint Presentation</vt:lpstr>
      <vt:lpstr>CY 2018 Opioid Submissions</vt:lpstr>
    </vt:vector>
  </TitlesOfParts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Bono, Marissa</dc:creator>
  <cp:lastModifiedBy>Microsoft Office User</cp:lastModifiedBy>
  <cp:revision>224</cp:revision>
  <dcterms:created xsi:type="dcterms:W3CDTF">2017-09-14T13:07:24Z</dcterms:created>
  <dcterms:modified xsi:type="dcterms:W3CDTF">2018-07-16T01:32:03Z</dcterms:modified>
  <cp:contentStatus/>
</cp:coreProperties>
</file>